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052" r:id="rId2"/>
    <p:sldId id="1053" r:id="rId3"/>
    <p:sldId id="937" r:id="rId4"/>
    <p:sldId id="1056" r:id="rId5"/>
    <p:sldId id="1151" r:id="rId6"/>
    <p:sldId id="1162" r:id="rId7"/>
    <p:sldId id="313" r:id="rId8"/>
    <p:sldId id="312" r:id="rId9"/>
    <p:sldId id="1163" r:id="rId10"/>
    <p:sldId id="1164" r:id="rId11"/>
    <p:sldId id="1054" r:id="rId12"/>
    <p:sldId id="1171" r:id="rId13"/>
  </p:sldIdLst>
  <p:sldSz cx="17135475" cy="9575800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5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8" autoAdjust="0"/>
    <p:restoredTop sz="94987" autoAdjust="0"/>
  </p:normalViewPr>
  <p:slideViewPr>
    <p:cSldViewPr snapToObjects="1">
      <p:cViewPr varScale="1">
        <p:scale>
          <a:sx n="56" d="100"/>
          <a:sy n="56" d="100"/>
        </p:scale>
        <p:origin x="1008" y="43"/>
      </p:cViewPr>
      <p:guideLst>
        <p:guide orient="horz" pos="3016"/>
        <p:guide pos="5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2023/6/27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人人对战、人机对战、难易模式选择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1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9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35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478790" indent="-478790" algn="l" rtl="0" fontAlgn="base">
        <a:spcBef>
          <a:spcPct val="20000"/>
        </a:spcBef>
        <a:spcAft>
          <a:spcPct val="0"/>
        </a:spcAft>
        <a:buChar char="•"/>
        <a:defRPr sz="2795">
          <a:solidFill>
            <a:schemeClr val="accent1"/>
          </a:solidFill>
          <a:latin typeface="+mn-lt"/>
          <a:ea typeface="+mn-ea"/>
          <a:cs typeface="+mn-cs"/>
        </a:defRPr>
      </a:lvl1pPr>
      <a:lvl2pPr marL="1037590" indent="-398780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accent1"/>
          </a:solidFill>
          <a:latin typeface="+mn-lt"/>
          <a:ea typeface="仿宋_GB2312" pitchFamily="49" charset="-122"/>
        </a:defRPr>
      </a:lvl2pPr>
      <a:lvl3pPr marL="1595755" indent="-319405" algn="l" rtl="0" eaLnBrk="0" fontAlgn="base" hangingPunct="0">
        <a:spcBef>
          <a:spcPct val="20000"/>
        </a:spcBef>
        <a:spcAft>
          <a:spcPct val="0"/>
        </a:spcAft>
        <a:buChar char="•"/>
        <a:defRPr sz="335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2234565" indent="-319405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87274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351091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414972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478790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542607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63817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2pPr>
      <a:lvl3pPr marL="127698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5333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9214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83032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46849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510730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2589" y="2472865"/>
            <a:ext cx="14032865" cy="3077766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t">
            <a:spAutoFit/>
          </a:bodyPr>
          <a:lstStyle/>
          <a:p>
            <a:pPr algn="ctr"/>
            <a:r>
              <a:rPr lang="zh-CN" altLang="en-US" sz="19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alpha val="5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charset="0"/>
                <a:cs typeface="Garamond" panose="02020404030301010803" charset="0"/>
              </a:rPr>
              <a:t>机器人下棋</a:t>
            </a:r>
            <a:endParaRPr lang="en-US" altLang="zh-CN" sz="19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alpha val="5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96" y="406070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70857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7987010" y="5413426"/>
            <a:ext cx="8202399" cy="121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——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海克斯棋</a:t>
            </a:r>
            <a:endParaRPr sz="96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2480" y="41884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5763" y="1075055"/>
            <a:ext cx="443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机器人原理及应用</a:t>
            </a: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E9C77-0DF2-40FA-9C6C-33DF5B804CC7}"/>
              </a:ext>
            </a:extLst>
          </p:cNvPr>
          <p:cNvGrpSpPr/>
          <p:nvPr/>
        </p:nvGrpSpPr>
        <p:grpSpPr>
          <a:xfrm>
            <a:off x="5875456" y="7435041"/>
            <a:ext cx="6155148" cy="1269069"/>
            <a:chOff x="6088596" y="7465525"/>
            <a:chExt cx="6155149" cy="12690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5DF8D9-9798-40D1-9B59-46397F7F354E}"/>
                </a:ext>
              </a:extLst>
            </p:cNvPr>
            <p:cNvGrpSpPr/>
            <p:nvPr/>
          </p:nvGrpSpPr>
          <p:grpSpPr>
            <a:xfrm>
              <a:off x="6088596" y="7465525"/>
              <a:ext cx="5269632" cy="522773"/>
              <a:chOff x="6318249" y="7481451"/>
              <a:chExt cx="5722584" cy="522773"/>
            </a:xfrm>
          </p:grpSpPr>
          <p:sp>
            <p:nvSpPr>
              <p:cNvPr id="208" name="Freeform 10"/>
              <p:cNvSpPr>
                <a:spLocks noChangeAspect="1" noEditPoints="1"/>
              </p:cNvSpPr>
              <p:nvPr/>
            </p:nvSpPr>
            <p:spPr bwMode="auto">
              <a:xfrm>
                <a:off x="6318249" y="7481451"/>
                <a:ext cx="520590" cy="522773"/>
              </a:xfrm>
              <a:custGeom>
                <a:avLst/>
                <a:gdLst>
                  <a:gd name="T0" fmla="*/ 245 w 490"/>
                  <a:gd name="T1" fmla="*/ 0 h 490"/>
                  <a:gd name="T2" fmla="*/ 490 w 490"/>
                  <a:gd name="T3" fmla="*/ 245 h 490"/>
                  <a:gd name="T4" fmla="*/ 245 w 490"/>
                  <a:gd name="T5" fmla="*/ 490 h 490"/>
                  <a:gd name="T6" fmla="*/ 0 w 490"/>
                  <a:gd name="T7" fmla="*/ 245 h 490"/>
                  <a:gd name="T8" fmla="*/ 245 w 490"/>
                  <a:gd name="T9" fmla="*/ 0 h 490"/>
                  <a:gd name="T10" fmla="*/ 436 w 490"/>
                  <a:gd name="T11" fmla="*/ 250 h 490"/>
                  <a:gd name="T12" fmla="*/ 427 w 490"/>
                  <a:gd name="T13" fmla="*/ 256 h 490"/>
                  <a:gd name="T14" fmla="*/ 394 w 490"/>
                  <a:gd name="T15" fmla="*/ 256 h 490"/>
                  <a:gd name="T16" fmla="*/ 386 w 490"/>
                  <a:gd name="T17" fmla="*/ 253 h 490"/>
                  <a:gd name="T18" fmla="*/ 245 w 490"/>
                  <a:gd name="T19" fmla="*/ 105 h 490"/>
                  <a:gd name="T20" fmla="*/ 104 w 490"/>
                  <a:gd name="T21" fmla="*/ 253 h 490"/>
                  <a:gd name="T22" fmla="*/ 96 w 490"/>
                  <a:gd name="T23" fmla="*/ 256 h 490"/>
                  <a:gd name="T24" fmla="*/ 63 w 490"/>
                  <a:gd name="T25" fmla="*/ 256 h 490"/>
                  <a:gd name="T26" fmla="*/ 54 w 490"/>
                  <a:gd name="T27" fmla="*/ 250 h 490"/>
                  <a:gd name="T28" fmla="*/ 56 w 490"/>
                  <a:gd name="T29" fmla="*/ 239 h 490"/>
                  <a:gd name="T30" fmla="*/ 236 w 490"/>
                  <a:gd name="T31" fmla="*/ 52 h 490"/>
                  <a:gd name="T32" fmla="*/ 245 w 490"/>
                  <a:gd name="T33" fmla="*/ 48 h 490"/>
                  <a:gd name="T34" fmla="*/ 254 w 490"/>
                  <a:gd name="T35" fmla="*/ 52 h 490"/>
                  <a:gd name="T36" fmla="*/ 434 w 490"/>
                  <a:gd name="T37" fmla="*/ 239 h 490"/>
                  <a:gd name="T38" fmla="*/ 436 w 490"/>
                  <a:gd name="T39" fmla="*/ 250 h 490"/>
                  <a:gd name="T40" fmla="*/ 113 w 490"/>
                  <a:gd name="T41" fmla="*/ 267 h 490"/>
                  <a:gd name="T42" fmla="*/ 113 w 490"/>
                  <a:gd name="T43" fmla="*/ 267 h 490"/>
                  <a:gd name="T44" fmla="*/ 113 w 490"/>
                  <a:gd name="T45" fmla="*/ 379 h 490"/>
                  <a:gd name="T46" fmla="*/ 129 w 490"/>
                  <a:gd name="T47" fmla="*/ 398 h 490"/>
                  <a:gd name="T48" fmla="*/ 202 w 490"/>
                  <a:gd name="T49" fmla="*/ 398 h 490"/>
                  <a:gd name="T50" fmla="*/ 202 w 490"/>
                  <a:gd name="T51" fmla="*/ 276 h 490"/>
                  <a:gd name="T52" fmla="*/ 221 w 490"/>
                  <a:gd name="T53" fmla="*/ 257 h 490"/>
                  <a:gd name="T54" fmla="*/ 269 w 490"/>
                  <a:gd name="T55" fmla="*/ 257 h 490"/>
                  <a:gd name="T56" fmla="*/ 288 w 490"/>
                  <a:gd name="T57" fmla="*/ 276 h 490"/>
                  <a:gd name="T58" fmla="*/ 288 w 490"/>
                  <a:gd name="T59" fmla="*/ 398 h 490"/>
                  <a:gd name="T60" fmla="*/ 361 w 490"/>
                  <a:gd name="T61" fmla="*/ 398 h 490"/>
                  <a:gd name="T62" fmla="*/ 377 w 490"/>
                  <a:gd name="T63" fmla="*/ 379 h 490"/>
                  <a:gd name="T64" fmla="*/ 377 w 490"/>
                  <a:gd name="T65" fmla="*/ 268 h 490"/>
                  <a:gd name="T66" fmla="*/ 245 w 490"/>
                  <a:gd name="T67" fmla="*/ 130 h 490"/>
                  <a:gd name="T68" fmla="*/ 113 w 490"/>
                  <a:gd name="T69" fmla="*/ 26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490">
                    <a:moveTo>
                      <a:pt x="245" y="0"/>
                    </a:moveTo>
                    <a:cubicBezTo>
                      <a:pt x="380" y="0"/>
                      <a:pt x="490" y="110"/>
                      <a:pt x="490" y="245"/>
                    </a:cubicBezTo>
                    <a:cubicBezTo>
                      <a:pt x="490" y="381"/>
                      <a:pt x="380" y="490"/>
                      <a:pt x="245" y="490"/>
                    </a:cubicBezTo>
                    <a:cubicBezTo>
                      <a:pt x="110" y="490"/>
                      <a:pt x="0" y="381"/>
                      <a:pt x="0" y="245"/>
                    </a:cubicBezTo>
                    <a:cubicBezTo>
                      <a:pt x="0" y="110"/>
                      <a:pt x="110" y="0"/>
                      <a:pt x="245" y="0"/>
                    </a:cubicBezTo>
                    <a:close/>
                    <a:moveTo>
                      <a:pt x="436" y="250"/>
                    </a:moveTo>
                    <a:cubicBezTo>
                      <a:pt x="435" y="254"/>
                      <a:pt x="431" y="256"/>
                      <a:pt x="427" y="256"/>
                    </a:cubicBezTo>
                    <a:lnTo>
                      <a:pt x="394" y="256"/>
                    </a:lnTo>
                    <a:cubicBezTo>
                      <a:pt x="391" y="256"/>
                      <a:pt x="388" y="255"/>
                      <a:pt x="386" y="253"/>
                    </a:cubicBezTo>
                    <a:lnTo>
                      <a:pt x="245" y="105"/>
                    </a:lnTo>
                    <a:lnTo>
                      <a:pt x="104" y="253"/>
                    </a:lnTo>
                    <a:cubicBezTo>
                      <a:pt x="102" y="255"/>
                      <a:pt x="99" y="256"/>
                      <a:pt x="96" y="256"/>
                    </a:cubicBezTo>
                    <a:lnTo>
                      <a:pt x="63" y="256"/>
                    </a:lnTo>
                    <a:cubicBezTo>
                      <a:pt x="59" y="256"/>
                      <a:pt x="55" y="254"/>
                      <a:pt x="54" y="250"/>
                    </a:cubicBezTo>
                    <a:cubicBezTo>
                      <a:pt x="52" y="246"/>
                      <a:pt x="53" y="242"/>
                      <a:pt x="56" y="239"/>
                    </a:cubicBezTo>
                    <a:lnTo>
                      <a:pt x="236" y="52"/>
                    </a:lnTo>
                    <a:cubicBezTo>
                      <a:pt x="238" y="49"/>
                      <a:pt x="242" y="48"/>
                      <a:pt x="245" y="48"/>
                    </a:cubicBezTo>
                    <a:cubicBezTo>
                      <a:pt x="248" y="48"/>
                      <a:pt x="252" y="49"/>
                      <a:pt x="254" y="52"/>
                    </a:cubicBezTo>
                    <a:lnTo>
                      <a:pt x="434" y="239"/>
                    </a:lnTo>
                    <a:cubicBezTo>
                      <a:pt x="437" y="242"/>
                      <a:pt x="438" y="246"/>
                      <a:pt x="436" y="250"/>
                    </a:cubicBezTo>
                    <a:close/>
                    <a:moveTo>
                      <a:pt x="113" y="267"/>
                    </a:moveTo>
                    <a:lnTo>
                      <a:pt x="113" y="267"/>
                    </a:lnTo>
                    <a:lnTo>
                      <a:pt x="113" y="379"/>
                    </a:lnTo>
                    <a:cubicBezTo>
                      <a:pt x="113" y="389"/>
                      <a:pt x="120" y="398"/>
                      <a:pt x="129" y="398"/>
                    </a:cubicBezTo>
                    <a:lnTo>
                      <a:pt x="202" y="398"/>
                    </a:lnTo>
                    <a:lnTo>
                      <a:pt x="202" y="276"/>
                    </a:lnTo>
                    <a:cubicBezTo>
                      <a:pt x="202" y="266"/>
                      <a:pt x="211" y="257"/>
                      <a:pt x="221" y="257"/>
                    </a:cubicBezTo>
                    <a:lnTo>
                      <a:pt x="269" y="257"/>
                    </a:lnTo>
                    <a:cubicBezTo>
                      <a:pt x="279" y="257"/>
                      <a:pt x="288" y="266"/>
                      <a:pt x="288" y="276"/>
                    </a:cubicBezTo>
                    <a:lnTo>
                      <a:pt x="288" y="398"/>
                    </a:lnTo>
                    <a:lnTo>
                      <a:pt x="361" y="398"/>
                    </a:lnTo>
                    <a:cubicBezTo>
                      <a:pt x="370" y="398"/>
                      <a:pt x="377" y="389"/>
                      <a:pt x="377" y="379"/>
                    </a:cubicBezTo>
                    <a:lnTo>
                      <a:pt x="377" y="268"/>
                    </a:lnTo>
                    <a:lnTo>
                      <a:pt x="245" y="130"/>
                    </a:lnTo>
                    <a:lnTo>
                      <a:pt x="113" y="26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7677" tIns="63839" rIns="127677" bIns="63839" numCol="1" anchor="t" anchorCtr="0" compatLnSpc="1"/>
              <a:lstStyle/>
              <a:p>
                <a:endParaRPr lang="zh-CN" altLang="en-US" sz="20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9" name="Rectangle 4"/>
              <p:cNvSpPr txBox="1">
                <a:spLocks noChangeArrowheads="1"/>
              </p:cNvSpPr>
              <p:nvPr/>
            </p:nvSpPr>
            <p:spPr bwMode="auto">
              <a:xfrm>
                <a:off x="7021452" y="7488786"/>
                <a:ext cx="5019381" cy="477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677" tIns="63839" rIns="127677" bIns="63839" numCol="1" anchor="ctr" anchorCtr="0" compatLnSpc="1"/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algn="l"/>
                <a:r>
                  <a:rPr lang="zh-CN" altLang="en-US" sz="3200" b="0" dirty="0">
                    <a:solidFill>
                      <a:schemeClr val="bg1">
                        <a:lumMod val="85000"/>
                      </a:schemeClr>
                    </a:solidFill>
                    <a:sym typeface="+mn-ea"/>
                  </a:rPr>
                  <a:t>课程老师：赵姝颖 孙浩</a:t>
                </a:r>
                <a:endParaRPr lang="en-US" altLang="zh-CN" sz="32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7201AE81-D7ED-4800-A8D1-248B855CC9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8596" y="8211821"/>
              <a:ext cx="479384" cy="522773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7677" tIns="63839" rIns="127677" bIns="63839" numCol="1" anchor="t" anchorCtr="0" compatLnSpc="1"/>
            <a:lstStyle/>
            <a:p>
              <a:endParaRPr lang="zh-CN" altLang="en-US" sz="20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9" name="Rectangle 4">
              <a:extLst>
                <a:ext uri="{FF2B5EF4-FFF2-40B4-BE49-F238E27FC236}">
                  <a16:creationId xmlns:a16="http://schemas.microsoft.com/office/drawing/2014/main" id="{BBF09A17-5B9B-4DB6-9AB3-7C94F0F56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6139" y="8219156"/>
              <a:ext cx="5507606" cy="406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677" tIns="63839" rIns="127677" bIns="6383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sz="3200" b="0" dirty="0">
                  <a:solidFill>
                    <a:schemeClr val="bg1">
                      <a:lumMod val="85000"/>
                    </a:schemeClr>
                  </a:solidFill>
                  <a:sym typeface="+mn-ea"/>
                </a:rPr>
                <a:t>小组成员：张硕 张欣宇 姜滔</a:t>
              </a:r>
              <a:endParaRPr lang="en-US" altLang="zh-CN" sz="32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7FCF59-DD92-40D0-A79A-FD7D2322E5C3}"/>
                  </a:ext>
                </a:extLst>
              </p:cNvPr>
              <p:cNvSpPr/>
              <p:nvPr/>
            </p:nvSpPr>
            <p:spPr>
              <a:xfrm>
                <a:off x="1949214" y="4787900"/>
                <a:ext cx="14113568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η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是个需要调的超参数；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是动作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已经被访问过的次数。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初始的时候，对于所有的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，令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N(a)-0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每被选中一次，我们就把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加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-: N(a)N(a)+1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是之前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次模拟算出来的动作价值，主要由胜率和价值函数决定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的初始值是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0;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每被选中一次，就会根据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V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）更新一次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Q(a);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选择次数低时，主要由策略网络起作用，鼓励探索次数少的选择；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选择次数多时，主要由动作价值起作用，鼓励选择探索后胜率高的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7FCF59-DD92-40D0-A79A-FD7D2322E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214" y="4787900"/>
                <a:ext cx="14113568" cy="4031873"/>
              </a:xfrm>
              <a:prstGeom prst="rect">
                <a:avLst/>
              </a:prstGeom>
              <a:blipFill>
                <a:blip r:embed="rId4"/>
                <a:stretch>
                  <a:fillRect l="-994" t="-1964" b="-3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A266B6-44BE-4B56-8B93-918EB909F648}"/>
                  </a:ext>
                </a:extLst>
              </p:cNvPr>
              <p:cNvSpPr/>
              <p:nvPr/>
            </p:nvSpPr>
            <p:spPr>
              <a:xfrm>
                <a:off x="4058554" y="1721549"/>
                <a:ext cx="9894887" cy="99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𝑆𝐶𝑂𝑅𝐸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 = </m:t>
                    </m:r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𝑄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𝜂</m:t>
                        </m:r>
                      </m:num>
                      <m:den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∗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𝛱</m:t>
                    </m:r>
                  </m:oMath>
                </a14:m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4000" i="1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a|s</a:t>
                </a:r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4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A266B6-44BE-4B56-8B93-918EB909F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54" y="1721549"/>
                <a:ext cx="9894887" cy="995272"/>
              </a:xfrm>
              <a:prstGeom prst="rect">
                <a:avLst/>
              </a:prstGeom>
              <a:blipFill>
                <a:blip r:embed="rId5"/>
                <a:stretch>
                  <a:fillRect t="-4268" b="-3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7EB197-B577-41FA-86C9-B81D25B4EE21}"/>
                  </a:ext>
                </a:extLst>
              </p:cNvPr>
              <p:cNvSpPr/>
              <p:nvPr/>
            </p:nvSpPr>
            <p:spPr>
              <a:xfrm>
                <a:off x="5687417" y="3195246"/>
                <a:ext cx="9894887" cy="1113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+|</m:t>
                        </m:r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  <m:r>
                          <a:rPr lang="zh-CN" alt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）</m:t>
                        </m:r>
                      </m:num>
                      <m:den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4000" i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7EB197-B577-41FA-86C9-B81D25B4E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417" y="3195246"/>
                <a:ext cx="9894887" cy="1113766"/>
              </a:xfrm>
              <a:prstGeom prst="rect">
                <a:avLst/>
              </a:prstGeom>
              <a:blipFill>
                <a:blip r:embed="rId6"/>
                <a:stretch>
                  <a:fillRect l="-2218" b="-10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3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8825" y="397872"/>
            <a:ext cx="80579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Alpha Zero-Hex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AE4CD4-1B17-4C8C-BAA7-03033DC91AE9}"/>
              </a:ext>
            </a:extLst>
          </p:cNvPr>
          <p:cNvSpPr/>
          <p:nvPr/>
        </p:nvSpPr>
        <p:spPr>
          <a:xfrm>
            <a:off x="2901666" y="1589585"/>
            <a:ext cx="12422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最后算法可以完美运行，且机器的棋力相当不错</a:t>
            </a:r>
            <a:endParaRPr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69DEF-4075-46C8-A72E-25ED43F1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86" y="2525927"/>
            <a:ext cx="6246019" cy="6460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2513399" y="4397361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感谢老师的批评指正！</a:t>
            </a:r>
          </a:p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    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  <a:sym typeface="+mn-ea"/>
              </a:rPr>
              <a:t>THANKS </a:t>
            </a:r>
            <a:endParaRPr lang="zh-CN" altLang="zh-CN" sz="9775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34" y="-55923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08" y="-2944294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9775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5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18" name="AutoShape 26"/>
          <p:cNvSpPr/>
          <p:nvPr/>
        </p:nvSpPr>
        <p:spPr bwMode="auto">
          <a:xfrm>
            <a:off x="5564200" y="1747241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 Content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416660-AD6C-4F63-8556-CCFF5F9E0253}"/>
              </a:ext>
            </a:extLst>
          </p:cNvPr>
          <p:cNvGrpSpPr/>
          <p:nvPr/>
        </p:nvGrpSpPr>
        <p:grpSpPr>
          <a:xfrm>
            <a:off x="5353055" y="2555240"/>
            <a:ext cx="5994637" cy="7137875"/>
            <a:chOff x="4786789" y="2555240"/>
            <a:chExt cx="5994637" cy="7137875"/>
          </a:xfrm>
        </p:grpSpPr>
        <p:sp>
          <p:nvSpPr>
            <p:cNvPr id="422" name="文本框 421"/>
            <p:cNvSpPr txBox="1"/>
            <p:nvPr/>
          </p:nvSpPr>
          <p:spPr>
            <a:xfrm>
              <a:off x="9995057" y="3699079"/>
              <a:ext cx="786369" cy="26010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教学测展示</a:t>
              </a: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8258968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汉语言版块实现</a:t>
              </a: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6570583" y="3699079"/>
              <a:ext cx="738664" cy="59940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 Zero-Hex</a:t>
              </a:r>
              <a:r>
                <a:rPr lang="zh-CN" altLang="en-US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4786789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下棋机器人概况</a:t>
              </a:r>
            </a:p>
          </p:txBody>
        </p:sp>
        <p:sp>
          <p:nvSpPr>
            <p:cNvPr id="3" name="AutoShape 6"/>
            <p:cNvSpPr/>
            <p:nvPr/>
          </p:nvSpPr>
          <p:spPr bwMode="auto">
            <a:xfrm flipH="1">
              <a:off x="480949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" name="AutoShape 9"/>
            <p:cNvSpPr/>
            <p:nvPr/>
          </p:nvSpPr>
          <p:spPr bwMode="auto">
            <a:xfrm flipH="1">
              <a:off x="654050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" name="AutoShape 12"/>
            <p:cNvSpPr/>
            <p:nvPr/>
          </p:nvSpPr>
          <p:spPr bwMode="auto">
            <a:xfrm flipH="1">
              <a:off x="8265160" y="255524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6" name="AutoShape 15"/>
            <p:cNvSpPr/>
            <p:nvPr/>
          </p:nvSpPr>
          <p:spPr bwMode="auto">
            <a:xfrm flipH="1">
              <a:off x="10008870" y="2571115"/>
              <a:ext cx="75946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70374" y="5007471"/>
            <a:ext cx="7752670" cy="138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下棋机器人概况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759733" y="1749947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962594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4294967295"/>
          </p:nvPr>
        </p:nvSpPr>
        <p:spPr>
          <a:xfrm>
            <a:off x="16922750" y="150813"/>
            <a:ext cx="212725" cy="312737"/>
          </a:xfrm>
          <a:prstGeom prst="rect">
            <a:avLst/>
          </a:prstGeom>
        </p:spPr>
        <p:txBody>
          <a:bodyPr lIns="63924" tIns="31962" rIns="63924" bIns="31962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4</a:t>
            </a:fld>
            <a:endParaRPr sz="14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809" y="414067"/>
            <a:ext cx="4493538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下棋机器人概况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BA9F763-B187-4052-A421-87E2AC3CDF42}"/>
              </a:ext>
            </a:extLst>
          </p:cNvPr>
          <p:cNvSpPr/>
          <p:nvPr/>
        </p:nvSpPr>
        <p:spPr>
          <a:xfrm>
            <a:off x="2051013" y="1854362"/>
            <a:ext cx="1364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一款</a:t>
            </a:r>
            <a:r>
              <a:rPr lang="zh-CN" altLang="en-US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功能基本完备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的</a:t>
            </a:r>
            <a:r>
              <a:rPr lang="en-US" altLang="zh-CN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Python</a:t>
            </a:r>
            <a:r>
              <a:rPr lang="zh-CN" altLang="en-US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与汉语言交互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的海克斯下棋软件</a:t>
            </a:r>
            <a:endParaRPr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AC5A6-1B3C-4849-9586-CB913F33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935" y="3122286"/>
            <a:ext cx="8019138" cy="53592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C36B98-A61B-4EF2-A7B6-2C66BD6C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8" y="3198038"/>
            <a:ext cx="7648426" cy="5111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07126" y="4859908"/>
            <a:ext cx="11001529" cy="2671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380" dirty="0">
                <a:solidFill>
                  <a:srgbClr val="CEE1F2"/>
                </a:solidFill>
              </a:rPr>
              <a:t>Alpha Zero-Hex</a:t>
            </a:r>
          </a:p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算法介绍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20915" y="1821132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1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23776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第二部分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5262257" cy="77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游戏规则介绍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0F80E-E94B-45EC-9785-48BDE376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98" y="1826511"/>
            <a:ext cx="10297144" cy="67705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2568D7-5DDE-40D4-AEF3-10665A46BB72}"/>
              </a:ext>
            </a:extLst>
          </p:cNvPr>
          <p:cNvSpPr/>
          <p:nvPr/>
        </p:nvSpPr>
        <p:spPr>
          <a:xfrm>
            <a:off x="754212" y="2871655"/>
            <a:ext cx="10081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n-ea"/>
                <a:ea typeface="+mn-ea"/>
              </a:rPr>
              <a:t>连通边界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7CDBDA9-7A0C-4C55-8128-EB9DB32C5E52}"/>
              </a:ext>
            </a:extLst>
          </p:cNvPr>
          <p:cNvSpPr/>
          <p:nvPr/>
        </p:nvSpPr>
        <p:spPr bwMode="auto">
          <a:xfrm>
            <a:off x="2008039" y="4571876"/>
            <a:ext cx="1656184" cy="779893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0F5247-B8FD-4DE2-A619-F219FEF8F5E6}"/>
              </a:ext>
            </a:extLst>
          </p:cNvPr>
          <p:cNvSpPr/>
          <p:nvPr/>
        </p:nvSpPr>
        <p:spPr>
          <a:xfrm>
            <a:off x="3945285" y="2884330"/>
            <a:ext cx="10081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n-ea"/>
                <a:ea typeface="+mn-ea"/>
              </a:rPr>
              <a:t>即可获胜</a:t>
            </a:r>
          </a:p>
        </p:txBody>
      </p:sp>
    </p:spTree>
    <p:extLst>
      <p:ext uri="{BB962C8B-B14F-4D97-AF65-F5344CB8AC3E}">
        <p14:creationId xmlns:p14="http://schemas.microsoft.com/office/powerpoint/2010/main" val="291874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3694" y="1782222"/>
            <a:ext cx="7885210" cy="408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	Alpha zero</a:t>
            </a:r>
            <a:r>
              <a:rPr lang="zh-CN" altLang="en-US" sz="400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状态空间的定义：</a:t>
            </a:r>
            <a:endParaRPr lang="en-US" altLang="zh-CN" sz="4000" dirty="0">
              <a:solidFill>
                <a:schemeClr val="bg1"/>
              </a:solidFill>
              <a:latin typeface="+mn-ea"/>
              <a:ea typeface="+mn-ea"/>
              <a:sym typeface="+mn-ea"/>
            </a:endParaRPr>
          </a:p>
          <a:p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    AlphaGo Zero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使用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11* 11* (2n+1)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的张量表示一个状态。海克斯的棋盘是 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11X11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的网格。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    对应 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11X11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的棋盘。记录最近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n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步棋盘上蓝、红子的位置。还另外需要一个矩阵表示该哪一方下棋。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849" y="396868"/>
            <a:ext cx="5262257" cy="77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技术介绍</a:t>
            </a: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B8D3521-87C5-4783-A14C-9BE3565C4958}"/>
              </a:ext>
            </a:extLst>
          </p:cNvPr>
          <p:cNvGrpSpPr/>
          <p:nvPr/>
        </p:nvGrpSpPr>
        <p:grpSpPr>
          <a:xfrm>
            <a:off x="8459833" y="1354660"/>
            <a:ext cx="7826448" cy="5219089"/>
            <a:chOff x="8541610" y="2480447"/>
            <a:chExt cx="7826448" cy="5219089"/>
          </a:xfrm>
        </p:grpSpPr>
        <p:sp>
          <p:nvSpPr>
            <p:cNvPr id="10" name="文本框 9"/>
            <p:cNvSpPr txBox="1"/>
            <p:nvPr/>
          </p:nvSpPr>
          <p:spPr>
            <a:xfrm>
              <a:off x="10777543" y="7177405"/>
              <a:ext cx="4685035" cy="52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93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Alpha-zero</a:t>
              </a:r>
              <a:r>
                <a:rPr lang="zh-CN" altLang="en-US" sz="2793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状态空间的定义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E882E96-5225-4873-A5AF-F4A85F13BD5F}"/>
                </a:ext>
              </a:extLst>
            </p:cNvPr>
            <p:cNvGrpSpPr/>
            <p:nvPr/>
          </p:nvGrpSpPr>
          <p:grpSpPr>
            <a:xfrm>
              <a:off x="8541610" y="2480447"/>
              <a:ext cx="7826448" cy="4596597"/>
              <a:chOff x="1051253" y="381277"/>
              <a:chExt cx="6548375" cy="3823056"/>
            </a:xfrm>
          </p:grpSpPr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45145BE5-AEA5-4069-B897-7E91320292B2}"/>
                  </a:ext>
                </a:extLst>
              </p:cNvPr>
              <p:cNvGrpSpPr/>
              <p:nvPr/>
            </p:nvGrpSpPr>
            <p:grpSpPr>
              <a:xfrm>
                <a:off x="2939528" y="667129"/>
                <a:ext cx="1924364" cy="2935060"/>
                <a:chOff x="2939528" y="667129"/>
                <a:chExt cx="1924364" cy="2935060"/>
              </a:xfrm>
            </p:grpSpPr>
            <p:sp>
              <p:nvSpPr>
                <p:cNvPr id="128" name="平行四边形 127">
                  <a:extLst>
                    <a:ext uri="{FF2B5EF4-FFF2-40B4-BE49-F238E27FC236}">
                      <a16:creationId xmlns:a16="http://schemas.microsoft.com/office/drawing/2014/main" id="{2E9DA337-9FF0-4356-9F3A-7C3EC5B88290}"/>
                    </a:ext>
                  </a:extLst>
                </p:cNvPr>
                <p:cNvSpPr/>
                <p:nvPr/>
              </p:nvSpPr>
              <p:spPr>
                <a:xfrm rot="13454279">
                  <a:off x="2939528" y="2106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C2823477-2D13-4838-9CB2-E3C4B0AEECBE}"/>
                    </a:ext>
                  </a:extLst>
                </p:cNvPr>
                <p:cNvGrpSpPr/>
                <p:nvPr/>
              </p:nvGrpSpPr>
              <p:grpSpPr>
                <a:xfrm>
                  <a:off x="2939528" y="1384743"/>
                  <a:ext cx="1924363" cy="2126189"/>
                  <a:chOff x="2167590" y="2160000"/>
                  <a:chExt cx="1924363" cy="2126189"/>
                </a:xfrm>
                <a:solidFill>
                  <a:srgbClr val="FF0000"/>
                </a:solidFill>
              </p:grpSpPr>
              <p:sp>
                <p:nvSpPr>
                  <p:cNvPr id="139" name="平行四边形 138">
                    <a:extLst>
                      <a:ext uri="{FF2B5EF4-FFF2-40B4-BE49-F238E27FC236}">
                        <a16:creationId xmlns:a16="http://schemas.microsoft.com/office/drawing/2014/main" id="{BD178907-81D1-427F-A6A7-EF4E0209808C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9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0" name="平行四边形 139">
                    <a:extLst>
                      <a:ext uri="{FF2B5EF4-FFF2-40B4-BE49-F238E27FC236}">
                        <a16:creationId xmlns:a16="http://schemas.microsoft.com/office/drawing/2014/main" id="{F816EE0F-F67C-4FE8-A442-DD6D509D04D4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0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1" name="平行四边形 140">
                    <a:extLst>
                      <a:ext uri="{FF2B5EF4-FFF2-40B4-BE49-F238E27FC236}">
                        <a16:creationId xmlns:a16="http://schemas.microsoft.com/office/drawing/2014/main" id="{66B23A05-ABE2-48C7-A890-41AD0B352E93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61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2" name="平行四边形 141">
                    <a:extLst>
                      <a:ext uri="{FF2B5EF4-FFF2-40B4-BE49-F238E27FC236}">
                        <a16:creationId xmlns:a16="http://schemas.microsoft.com/office/drawing/2014/main" id="{7956D9C6-A3A2-4661-8C8D-60C78F126CF2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52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3" name="平行四边形 142">
                    <a:extLst>
                      <a:ext uri="{FF2B5EF4-FFF2-40B4-BE49-F238E27FC236}">
                        <a16:creationId xmlns:a16="http://schemas.microsoft.com/office/drawing/2014/main" id="{A5457266-5E99-49E8-A38E-164933B3AFAA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43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4" name="平行四边形 143">
                    <a:extLst>
                      <a:ext uri="{FF2B5EF4-FFF2-40B4-BE49-F238E27FC236}">
                        <a16:creationId xmlns:a16="http://schemas.microsoft.com/office/drawing/2014/main" id="{7FE32D03-7782-41DB-9B49-3D06E5676E16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34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5" name="平行四边形 144">
                    <a:extLst>
                      <a:ext uri="{FF2B5EF4-FFF2-40B4-BE49-F238E27FC236}">
                        <a16:creationId xmlns:a16="http://schemas.microsoft.com/office/drawing/2014/main" id="{4CBBE9C1-9567-435F-9834-2CF171A28B9D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251487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6" name="平行四边形 145">
                    <a:extLst>
                      <a:ext uri="{FF2B5EF4-FFF2-40B4-BE49-F238E27FC236}">
                        <a16:creationId xmlns:a16="http://schemas.microsoft.com/office/drawing/2014/main" id="{2974D4A1-D77C-40CB-B95F-8081B2CA5396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16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DDAFF49E-ACB9-4613-940A-904FD502E43E}"/>
                    </a:ext>
                  </a:extLst>
                </p:cNvPr>
                <p:cNvGrpSpPr/>
                <p:nvPr/>
              </p:nvGrpSpPr>
              <p:grpSpPr>
                <a:xfrm>
                  <a:off x="2939529" y="667129"/>
                  <a:ext cx="1924363" cy="2126189"/>
                  <a:chOff x="2167590" y="2160000"/>
                  <a:chExt cx="1924363" cy="2126189"/>
                </a:xfrm>
              </p:grpSpPr>
              <p:sp>
                <p:nvSpPr>
                  <p:cNvPr id="131" name="平行四边形 130">
                    <a:extLst>
                      <a:ext uri="{FF2B5EF4-FFF2-40B4-BE49-F238E27FC236}">
                        <a16:creationId xmlns:a16="http://schemas.microsoft.com/office/drawing/2014/main" id="{8BAF9663-C20D-4DF5-9200-799AACD0F225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9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2" name="平行四边形 131">
                    <a:extLst>
                      <a:ext uri="{FF2B5EF4-FFF2-40B4-BE49-F238E27FC236}">
                        <a16:creationId xmlns:a16="http://schemas.microsoft.com/office/drawing/2014/main" id="{47EF9FFF-82FB-4FE9-92DC-F23A113AE615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0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286A6EDD-2432-4705-B5ED-88BCDEC898DD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61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582FAE4F-68B4-432A-8A9B-A083E96E9769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52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5" name="平行四边形 134">
                    <a:extLst>
                      <a:ext uri="{FF2B5EF4-FFF2-40B4-BE49-F238E27FC236}">
                        <a16:creationId xmlns:a16="http://schemas.microsoft.com/office/drawing/2014/main" id="{BAC7B5E7-D975-4A1A-809D-109458F8C181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43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6" name="平行四边形 135">
                    <a:extLst>
                      <a:ext uri="{FF2B5EF4-FFF2-40B4-BE49-F238E27FC236}">
                        <a16:creationId xmlns:a16="http://schemas.microsoft.com/office/drawing/2014/main" id="{6132E0BE-73C4-4080-B574-75010C1FF56F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34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7" name="平行四边形 136">
                    <a:extLst>
                      <a:ext uri="{FF2B5EF4-FFF2-40B4-BE49-F238E27FC236}">
                        <a16:creationId xmlns:a16="http://schemas.microsoft.com/office/drawing/2014/main" id="{DA19B4F7-D38E-445E-BD9F-243DBC1BCEE1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251487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8" name="平行四边形 137">
                    <a:extLst>
                      <a:ext uri="{FF2B5EF4-FFF2-40B4-BE49-F238E27FC236}">
                        <a16:creationId xmlns:a16="http://schemas.microsoft.com/office/drawing/2014/main" id="{18157C7E-29B9-4C1F-A74F-FC48EE214E2E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16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288B1949-94B0-40DC-BBA2-92B5B93D65DA}"/>
                  </a:ext>
                </a:extLst>
              </p:cNvPr>
              <p:cNvGrpSpPr/>
              <p:nvPr/>
            </p:nvGrpSpPr>
            <p:grpSpPr>
              <a:xfrm>
                <a:off x="1051253" y="1988283"/>
                <a:ext cx="1587656" cy="691152"/>
                <a:chOff x="1051253" y="1988283"/>
                <a:chExt cx="1587656" cy="691152"/>
              </a:xfrm>
            </p:grpSpPr>
            <p:sp>
              <p:nvSpPr>
                <p:cNvPr id="148" name="左大括号 147">
                  <a:extLst>
                    <a:ext uri="{FF2B5EF4-FFF2-40B4-BE49-F238E27FC236}">
                      <a16:creationId xmlns:a16="http://schemas.microsoft.com/office/drawing/2014/main" id="{38F06FDB-5671-4927-B3E3-20358FBB0B22}"/>
                    </a:ext>
                  </a:extLst>
                </p:cNvPr>
                <p:cNvSpPr/>
                <p:nvPr/>
              </p:nvSpPr>
              <p:spPr>
                <a:xfrm>
                  <a:off x="2522815" y="2011896"/>
                  <a:ext cx="88305" cy="620715"/>
                </a:xfrm>
                <a:prstGeom prst="leftBrac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576E35E3-9701-4867-86DE-A21464459805}"/>
                    </a:ext>
                  </a:extLst>
                </p:cNvPr>
                <p:cNvSpPr txBox="1"/>
                <p:nvPr/>
              </p:nvSpPr>
              <p:spPr>
                <a:xfrm>
                  <a:off x="1051253" y="1988283"/>
                  <a:ext cx="1587656" cy="691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最近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n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步</a:t>
                  </a:r>
                  <a:endParaRPr lang="en-US" altLang="zh-CN" sz="2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红子的格局</a:t>
                  </a: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39547DE9-53A4-405A-A4B9-AEF5E5133A33}"/>
                  </a:ext>
                </a:extLst>
              </p:cNvPr>
              <p:cNvGrpSpPr/>
              <p:nvPr/>
            </p:nvGrpSpPr>
            <p:grpSpPr>
              <a:xfrm>
                <a:off x="5281817" y="1539723"/>
                <a:ext cx="2148403" cy="830997"/>
                <a:chOff x="534964" y="2009689"/>
                <a:chExt cx="2148403" cy="830997"/>
              </a:xfrm>
            </p:grpSpPr>
            <p:sp>
              <p:nvSpPr>
                <p:cNvPr id="151" name="左大括号 150">
                  <a:extLst>
                    <a:ext uri="{FF2B5EF4-FFF2-40B4-BE49-F238E27FC236}">
                      <a16:creationId xmlns:a16="http://schemas.microsoft.com/office/drawing/2014/main" id="{0480540B-0530-4F14-A3F4-52747CCAB8AE}"/>
                    </a:ext>
                  </a:extLst>
                </p:cNvPr>
                <p:cNvSpPr/>
                <p:nvPr/>
              </p:nvSpPr>
              <p:spPr>
                <a:xfrm>
                  <a:off x="534964" y="2025576"/>
                  <a:ext cx="88305" cy="620715"/>
                </a:xfrm>
                <a:prstGeom prst="leftBrace">
                  <a:avLst/>
                </a:prstGeom>
                <a:ln w="15875">
                  <a:solidFill>
                    <a:schemeClr val="bg1"/>
                  </a:solidFill>
                </a:ln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4036510F-AA8F-4952-A2D4-A3BE2F7885DE}"/>
                    </a:ext>
                  </a:extLst>
                </p:cNvPr>
                <p:cNvSpPr txBox="1"/>
                <p:nvPr/>
              </p:nvSpPr>
              <p:spPr>
                <a:xfrm>
                  <a:off x="671687" y="2009689"/>
                  <a:ext cx="201168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最近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n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步蓝子的格局</a:t>
                  </a: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43840418-7E15-442A-8991-DC8D74583164}"/>
                  </a:ext>
                </a:extLst>
              </p:cNvPr>
              <p:cNvGrpSpPr/>
              <p:nvPr/>
            </p:nvGrpSpPr>
            <p:grpSpPr>
              <a:xfrm>
                <a:off x="4257018" y="2898824"/>
                <a:ext cx="3342610" cy="1305509"/>
                <a:chOff x="4257018" y="2898824"/>
                <a:chExt cx="3342610" cy="1305509"/>
              </a:xfrm>
            </p:grpSpPr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0D60B18F-EBD0-4E72-A139-6ABF00EFAAD6}"/>
                    </a:ext>
                  </a:extLst>
                </p:cNvPr>
                <p:cNvGrpSpPr/>
                <p:nvPr/>
              </p:nvGrpSpPr>
              <p:grpSpPr>
                <a:xfrm>
                  <a:off x="4882035" y="2898824"/>
                  <a:ext cx="2717593" cy="1305509"/>
                  <a:chOff x="507622" y="1723982"/>
                  <a:chExt cx="2717593" cy="1305509"/>
                </a:xfrm>
              </p:grpSpPr>
              <p:sp>
                <p:nvSpPr>
                  <p:cNvPr id="156" name="左大括号 155">
                    <a:extLst>
                      <a:ext uri="{FF2B5EF4-FFF2-40B4-BE49-F238E27FC236}">
                        <a16:creationId xmlns:a16="http://schemas.microsoft.com/office/drawing/2014/main" id="{218F7E6C-B4D4-40BF-8C3D-F95BE279914C}"/>
                      </a:ext>
                    </a:extLst>
                  </p:cNvPr>
                  <p:cNvSpPr/>
                  <p:nvPr/>
                </p:nvSpPr>
                <p:spPr>
                  <a:xfrm>
                    <a:off x="507622" y="2032479"/>
                    <a:ext cx="88305" cy="620715"/>
                  </a:xfrm>
                  <a:prstGeom prst="leftBrace">
                    <a:avLst/>
                  </a:prstGeom>
                  <a:ln w="158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E3912E0E-6D63-4CD6-8B4E-38A8B2481043}"/>
                      </a:ext>
                    </a:extLst>
                  </p:cNvPr>
                  <p:cNvSpPr txBox="1"/>
                  <p:nvPr/>
                </p:nvSpPr>
                <p:spPr>
                  <a:xfrm>
                    <a:off x="706401" y="1723982"/>
                    <a:ext cx="2518814" cy="1305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如果该落红子，该矩阵全部元素等于</a:t>
                    </a:r>
                    <a:r>
                      <a:rPr lang="en-US" altLang="zh-CN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1</a:t>
                    </a:r>
                  </a:p>
                  <a:p>
                    <a:r>
                      <a:rPr lang="zh-CN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如果该落蓝子，该矩阵全部元素等于</a:t>
                    </a:r>
                    <a:r>
                      <a:rPr lang="en-US" altLang="zh-CN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0</a:t>
                    </a:r>
                    <a:endPara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cxnSp>
              <p:nvCxnSpPr>
                <p:cNvPr id="155" name="直接箭头连接符 154">
                  <a:extLst>
                    <a:ext uri="{FF2B5EF4-FFF2-40B4-BE49-F238E27FC236}">
                      <a16:creationId xmlns:a16="http://schemas.microsoft.com/office/drawing/2014/main" id="{7621ECD7-F1D0-4027-95F6-54E9B650C0DA}"/>
                    </a:ext>
                  </a:extLst>
                </p:cNvPr>
                <p:cNvCxnSpPr>
                  <a:cxnSpLocks/>
                  <a:stCxn id="128" idx="5"/>
                  <a:endCxn id="156" idx="1"/>
                </p:cNvCxnSpPr>
                <p:nvPr/>
              </p:nvCxnSpPr>
              <p:spPr>
                <a:xfrm>
                  <a:off x="4257018" y="3200076"/>
                  <a:ext cx="625017" cy="31760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D775CAD8-DFE4-4636-A2C1-9281ED074267}"/>
                  </a:ext>
                </a:extLst>
              </p:cNvPr>
              <p:cNvGrpSpPr/>
              <p:nvPr/>
            </p:nvGrpSpPr>
            <p:grpSpPr>
              <a:xfrm>
                <a:off x="4034571" y="381277"/>
                <a:ext cx="3202232" cy="1217075"/>
                <a:chOff x="4034571" y="381277"/>
                <a:chExt cx="3202232" cy="1217075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19C2813B-F9B0-4019-A81C-8D3F089293B4}"/>
                    </a:ext>
                  </a:extLst>
                </p:cNvPr>
                <p:cNvGrpSpPr/>
                <p:nvPr/>
              </p:nvGrpSpPr>
              <p:grpSpPr>
                <a:xfrm>
                  <a:off x="4034571" y="491934"/>
                  <a:ext cx="2680138" cy="1106418"/>
                  <a:chOff x="4034571" y="491934"/>
                  <a:chExt cx="2680138" cy="1106418"/>
                </a:xfrm>
              </p:grpSpPr>
              <p:sp>
                <p:nvSpPr>
                  <p:cNvPr id="161" name="平行四边形 160">
                    <a:extLst>
                      <a:ext uri="{FF2B5EF4-FFF2-40B4-BE49-F238E27FC236}">
                        <a16:creationId xmlns:a16="http://schemas.microsoft.com/office/drawing/2014/main" id="{03460633-33FF-4491-AAD9-952EF033F5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3454279">
                    <a:off x="4034571" y="1121653"/>
                    <a:ext cx="613119" cy="476699"/>
                  </a:xfrm>
                  <a:prstGeom prst="parallelogram">
                    <a:avLst>
                      <a:gd name="adj" fmla="val 6232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CDDD15D2-F318-42E6-B037-DA0BB66F5B22}"/>
                      </a:ext>
                    </a:extLst>
                  </p:cNvPr>
                  <p:cNvGrpSpPr/>
                  <p:nvPr/>
                </p:nvGrpSpPr>
                <p:grpSpPr>
                  <a:xfrm>
                    <a:off x="4507412" y="491934"/>
                    <a:ext cx="2207297" cy="923289"/>
                    <a:chOff x="4507412" y="491934"/>
                    <a:chExt cx="2207297" cy="923289"/>
                  </a:xfrm>
                </p:grpSpPr>
                <p:sp>
                  <p:nvSpPr>
                    <p:cNvPr id="163" name="双括号 162">
                      <a:extLst>
                        <a:ext uri="{FF2B5EF4-FFF2-40B4-BE49-F238E27FC236}">
                          <a16:creationId xmlns:a16="http://schemas.microsoft.com/office/drawing/2014/main" id="{B86B48EF-E217-46C2-9F9F-980C8FF036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7291" y="491934"/>
                      <a:ext cx="1237418" cy="793676"/>
                    </a:xfrm>
                    <a:prstGeom prst="bracketPair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800">
                        <a:solidFill>
                          <a:schemeClr val="bg1"/>
                        </a:solidFill>
                        <a:latin typeface="+mn-ea"/>
                      </a:endParaRPr>
                    </a:p>
                  </p:txBody>
                </p:sp>
                <p:cxnSp>
                  <p:nvCxnSpPr>
                    <p:cNvPr id="164" name="直接连接符 163">
                      <a:extLst>
                        <a:ext uri="{FF2B5EF4-FFF2-40B4-BE49-F238E27FC236}">
                          <a16:creationId xmlns:a16="http://schemas.microsoft.com/office/drawing/2014/main" id="{CC3AF867-CB7A-4F12-9E25-6D115E3335B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713737" y="1284353"/>
                      <a:ext cx="763552" cy="130870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>
                      <a:extLst>
                        <a:ext uri="{FF2B5EF4-FFF2-40B4-BE49-F238E27FC236}">
                          <a16:creationId xmlns:a16="http://schemas.microsoft.com/office/drawing/2014/main" id="{2D5B7078-231C-4DE1-92A6-5C090A77B60B}"/>
                        </a:ext>
                      </a:extLst>
                    </p:cNvPr>
                    <p:cNvCxnSpPr>
                      <a:stCxn id="161" idx="4"/>
                    </p:cNvCxnSpPr>
                    <p:nvPr/>
                  </p:nvCxnSpPr>
                  <p:spPr>
                    <a:xfrm flipV="1">
                      <a:off x="4507412" y="553605"/>
                      <a:ext cx="883033" cy="635632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39051AAB-FDF2-4751-90CE-B742D1581F65}"/>
                    </a:ext>
                  </a:extLst>
                </p:cNvPr>
                <p:cNvSpPr txBox="1"/>
                <p:nvPr/>
              </p:nvSpPr>
              <p:spPr>
                <a:xfrm>
                  <a:off x="5611957" y="381277"/>
                  <a:ext cx="1624846" cy="99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0   1   0</a:t>
                  </a:r>
                </a:p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1   0   1</a:t>
                  </a:r>
                </a:p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0   0   1</a:t>
                  </a:r>
                  <a:endParaRPr lang="zh-CN" altLang="en-US" sz="2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FD834249-EF1B-4D84-AE95-9B561DAFE898}"/>
              </a:ext>
            </a:extLst>
          </p:cNvPr>
          <p:cNvCxnSpPr/>
          <p:nvPr/>
        </p:nvCxnSpPr>
        <p:spPr>
          <a:xfrm>
            <a:off x="4306531" y="7502692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646871F9-684A-41CA-8A6D-47DC4E2A1BD9}"/>
              </a:ext>
            </a:extLst>
          </p:cNvPr>
          <p:cNvSpPr/>
          <p:nvPr/>
        </p:nvSpPr>
        <p:spPr>
          <a:xfrm>
            <a:off x="5135975" y="7133009"/>
            <a:ext cx="1519501" cy="73936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卷积网络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4E3FB0AC-C6DD-410F-AE4C-2F0492B418A1}"/>
              </a:ext>
            </a:extLst>
          </p:cNvPr>
          <p:cNvSpPr/>
          <p:nvPr/>
        </p:nvSpPr>
        <p:spPr>
          <a:xfrm>
            <a:off x="9269584" y="7220556"/>
            <a:ext cx="1673561" cy="73936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全连接网络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4B8C480A-2F0F-455F-AE6A-BADD6144D652}"/>
              </a:ext>
            </a:extLst>
          </p:cNvPr>
          <p:cNvCxnSpPr/>
          <p:nvPr/>
        </p:nvCxnSpPr>
        <p:spPr>
          <a:xfrm>
            <a:off x="6799016" y="7538089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713098A8-ADC5-40C9-A646-67B6DFD6363C}"/>
              </a:ext>
            </a:extLst>
          </p:cNvPr>
          <p:cNvCxnSpPr/>
          <p:nvPr/>
        </p:nvCxnSpPr>
        <p:spPr>
          <a:xfrm>
            <a:off x="8392695" y="7590239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B8E3EC48-7EC5-436C-986A-F4EB42B11EDC}"/>
              </a:ext>
            </a:extLst>
          </p:cNvPr>
          <p:cNvCxnSpPr/>
          <p:nvPr/>
        </p:nvCxnSpPr>
        <p:spPr>
          <a:xfrm>
            <a:off x="11193886" y="7572813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1571583-E7EC-4C28-B7A1-5DD55B2EE1B4}"/>
              </a:ext>
            </a:extLst>
          </p:cNvPr>
          <p:cNvGrpSpPr/>
          <p:nvPr/>
        </p:nvGrpSpPr>
        <p:grpSpPr>
          <a:xfrm>
            <a:off x="1996147" y="5837105"/>
            <a:ext cx="1924364" cy="3315049"/>
            <a:chOff x="442756" y="1872142"/>
            <a:chExt cx="1924364" cy="33150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4A979A6-0DBB-472F-A263-D7BE2C205170}"/>
                </a:ext>
              </a:extLst>
            </p:cNvPr>
            <p:cNvGrpSpPr/>
            <p:nvPr/>
          </p:nvGrpSpPr>
          <p:grpSpPr>
            <a:xfrm>
              <a:off x="442756" y="1872142"/>
              <a:ext cx="1924364" cy="2935060"/>
              <a:chOff x="2939528" y="667129"/>
              <a:chExt cx="1924364" cy="2935060"/>
            </a:xfrm>
          </p:grpSpPr>
          <p:sp>
            <p:nvSpPr>
              <p:cNvPr id="177" name="平行四边形 176">
                <a:extLst>
                  <a:ext uri="{FF2B5EF4-FFF2-40B4-BE49-F238E27FC236}">
                    <a16:creationId xmlns:a16="http://schemas.microsoft.com/office/drawing/2014/main" id="{446EFDA7-3682-4B8B-A449-5090F7DC75E6}"/>
                  </a:ext>
                </a:extLst>
              </p:cNvPr>
              <p:cNvSpPr/>
              <p:nvPr/>
            </p:nvSpPr>
            <p:spPr>
              <a:xfrm rot="13454279">
                <a:off x="2939528" y="2106000"/>
                <a:ext cx="1924362" cy="1496189"/>
              </a:xfrm>
              <a:prstGeom prst="parallelogram">
                <a:avLst>
                  <a:gd name="adj" fmla="val 62325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A98AEF71-93F7-4906-A808-28163470B47E}"/>
                  </a:ext>
                </a:extLst>
              </p:cNvPr>
              <p:cNvGrpSpPr/>
              <p:nvPr/>
            </p:nvGrpSpPr>
            <p:grpSpPr>
              <a:xfrm>
                <a:off x="2939528" y="1384743"/>
                <a:ext cx="1924363" cy="2126189"/>
                <a:chOff x="2167590" y="2160000"/>
                <a:chExt cx="1924363" cy="2126189"/>
              </a:xfrm>
              <a:solidFill>
                <a:srgbClr val="FF0000"/>
              </a:solidFill>
            </p:grpSpPr>
            <p:sp>
              <p:nvSpPr>
                <p:cNvPr id="188" name="平行四边形 187">
                  <a:extLst>
                    <a:ext uri="{FF2B5EF4-FFF2-40B4-BE49-F238E27FC236}">
                      <a16:creationId xmlns:a16="http://schemas.microsoft.com/office/drawing/2014/main" id="{F7DAE8EA-6561-49C7-822B-30A80E46258A}"/>
                    </a:ext>
                  </a:extLst>
                </p:cNvPr>
                <p:cNvSpPr/>
                <p:nvPr/>
              </p:nvSpPr>
              <p:spPr>
                <a:xfrm rot="13454279">
                  <a:off x="2167591" y="279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9" name="平行四边形 188">
                  <a:extLst>
                    <a:ext uri="{FF2B5EF4-FFF2-40B4-BE49-F238E27FC236}">
                      <a16:creationId xmlns:a16="http://schemas.microsoft.com/office/drawing/2014/main" id="{0DF0E640-AB55-499B-B1BB-A43A0B7DC77E}"/>
                    </a:ext>
                  </a:extLst>
                </p:cNvPr>
                <p:cNvSpPr/>
                <p:nvPr/>
              </p:nvSpPr>
              <p:spPr>
                <a:xfrm rot="13454279">
                  <a:off x="2167591" y="270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0" name="平行四边形 189">
                  <a:extLst>
                    <a:ext uri="{FF2B5EF4-FFF2-40B4-BE49-F238E27FC236}">
                      <a16:creationId xmlns:a16="http://schemas.microsoft.com/office/drawing/2014/main" id="{0F6C0D23-FC91-499A-A73D-468CA2429812}"/>
                    </a:ext>
                  </a:extLst>
                </p:cNvPr>
                <p:cNvSpPr/>
                <p:nvPr/>
              </p:nvSpPr>
              <p:spPr>
                <a:xfrm rot="13454279">
                  <a:off x="2167590" y="261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1" name="平行四边形 190">
                  <a:extLst>
                    <a:ext uri="{FF2B5EF4-FFF2-40B4-BE49-F238E27FC236}">
                      <a16:creationId xmlns:a16="http://schemas.microsoft.com/office/drawing/2014/main" id="{972D21C3-C30D-49D0-9FCB-2F57414DBB1E}"/>
                    </a:ext>
                  </a:extLst>
                </p:cNvPr>
                <p:cNvSpPr/>
                <p:nvPr/>
              </p:nvSpPr>
              <p:spPr>
                <a:xfrm rot="13454279">
                  <a:off x="2167590" y="252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2" name="平行四边形 191">
                  <a:extLst>
                    <a:ext uri="{FF2B5EF4-FFF2-40B4-BE49-F238E27FC236}">
                      <a16:creationId xmlns:a16="http://schemas.microsoft.com/office/drawing/2014/main" id="{BCAAAD55-EC57-4131-887D-8D6C2E943631}"/>
                    </a:ext>
                  </a:extLst>
                </p:cNvPr>
                <p:cNvSpPr/>
                <p:nvPr/>
              </p:nvSpPr>
              <p:spPr>
                <a:xfrm rot="13454279">
                  <a:off x="2167590" y="243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3" name="平行四边形 192">
                  <a:extLst>
                    <a:ext uri="{FF2B5EF4-FFF2-40B4-BE49-F238E27FC236}">
                      <a16:creationId xmlns:a16="http://schemas.microsoft.com/office/drawing/2014/main" id="{4F21BB35-0D85-499D-9290-9B2821E548EA}"/>
                    </a:ext>
                  </a:extLst>
                </p:cNvPr>
                <p:cNvSpPr/>
                <p:nvPr/>
              </p:nvSpPr>
              <p:spPr>
                <a:xfrm rot="13454279">
                  <a:off x="2167590" y="234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4" name="平行四边形 193">
                  <a:extLst>
                    <a:ext uri="{FF2B5EF4-FFF2-40B4-BE49-F238E27FC236}">
                      <a16:creationId xmlns:a16="http://schemas.microsoft.com/office/drawing/2014/main" id="{3EC3776D-8266-4E16-AC98-3DF37F6FD191}"/>
                    </a:ext>
                  </a:extLst>
                </p:cNvPr>
                <p:cNvSpPr/>
                <p:nvPr/>
              </p:nvSpPr>
              <p:spPr>
                <a:xfrm rot="13454279">
                  <a:off x="2167590" y="2251487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5" name="平行四边形 194">
                  <a:extLst>
                    <a:ext uri="{FF2B5EF4-FFF2-40B4-BE49-F238E27FC236}">
                      <a16:creationId xmlns:a16="http://schemas.microsoft.com/office/drawing/2014/main" id="{A40F509B-0AA9-432E-A378-761E6613D960}"/>
                    </a:ext>
                  </a:extLst>
                </p:cNvPr>
                <p:cNvSpPr/>
                <p:nvPr/>
              </p:nvSpPr>
              <p:spPr>
                <a:xfrm rot="13454279">
                  <a:off x="2167590" y="216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EAB32B71-24EF-4605-91FA-6DE771BFD92F}"/>
                  </a:ext>
                </a:extLst>
              </p:cNvPr>
              <p:cNvGrpSpPr/>
              <p:nvPr/>
            </p:nvGrpSpPr>
            <p:grpSpPr>
              <a:xfrm>
                <a:off x="2939529" y="667129"/>
                <a:ext cx="1924363" cy="2126189"/>
                <a:chOff x="2167590" y="2160000"/>
                <a:chExt cx="1924363" cy="2126189"/>
              </a:xfrm>
            </p:grpSpPr>
            <p:sp>
              <p:nvSpPr>
                <p:cNvPr id="180" name="平行四边形 179">
                  <a:extLst>
                    <a:ext uri="{FF2B5EF4-FFF2-40B4-BE49-F238E27FC236}">
                      <a16:creationId xmlns:a16="http://schemas.microsoft.com/office/drawing/2014/main" id="{E93E2975-AEE5-4DDB-86C5-47C039A79D5B}"/>
                    </a:ext>
                  </a:extLst>
                </p:cNvPr>
                <p:cNvSpPr/>
                <p:nvPr/>
              </p:nvSpPr>
              <p:spPr>
                <a:xfrm rot="13454279">
                  <a:off x="2167591" y="279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1" name="平行四边形 180">
                  <a:extLst>
                    <a:ext uri="{FF2B5EF4-FFF2-40B4-BE49-F238E27FC236}">
                      <a16:creationId xmlns:a16="http://schemas.microsoft.com/office/drawing/2014/main" id="{F9696878-2B17-46A4-B782-14C56A778AA6}"/>
                    </a:ext>
                  </a:extLst>
                </p:cNvPr>
                <p:cNvSpPr/>
                <p:nvPr/>
              </p:nvSpPr>
              <p:spPr>
                <a:xfrm rot="13454279">
                  <a:off x="2167591" y="270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2" name="平行四边形 181">
                  <a:extLst>
                    <a:ext uri="{FF2B5EF4-FFF2-40B4-BE49-F238E27FC236}">
                      <a16:creationId xmlns:a16="http://schemas.microsoft.com/office/drawing/2014/main" id="{F40CA6F1-7E3A-4DDB-A341-5F192D857535}"/>
                    </a:ext>
                  </a:extLst>
                </p:cNvPr>
                <p:cNvSpPr/>
                <p:nvPr/>
              </p:nvSpPr>
              <p:spPr>
                <a:xfrm rot="13454279">
                  <a:off x="2167590" y="261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3" name="平行四边形 182">
                  <a:extLst>
                    <a:ext uri="{FF2B5EF4-FFF2-40B4-BE49-F238E27FC236}">
                      <a16:creationId xmlns:a16="http://schemas.microsoft.com/office/drawing/2014/main" id="{551B1EEE-6E47-485B-B97B-6E571375F1D1}"/>
                    </a:ext>
                  </a:extLst>
                </p:cNvPr>
                <p:cNvSpPr/>
                <p:nvPr/>
              </p:nvSpPr>
              <p:spPr>
                <a:xfrm rot="13454279">
                  <a:off x="2167590" y="252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4" name="平行四边形 183">
                  <a:extLst>
                    <a:ext uri="{FF2B5EF4-FFF2-40B4-BE49-F238E27FC236}">
                      <a16:creationId xmlns:a16="http://schemas.microsoft.com/office/drawing/2014/main" id="{F36AED98-3AD2-4DF8-A998-2A964DBDA632}"/>
                    </a:ext>
                  </a:extLst>
                </p:cNvPr>
                <p:cNvSpPr/>
                <p:nvPr/>
              </p:nvSpPr>
              <p:spPr>
                <a:xfrm rot="13454279">
                  <a:off x="2167590" y="243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7ED678D0-A001-4262-B390-AC7804290D65}"/>
                    </a:ext>
                  </a:extLst>
                </p:cNvPr>
                <p:cNvSpPr/>
                <p:nvPr/>
              </p:nvSpPr>
              <p:spPr>
                <a:xfrm rot="13454279">
                  <a:off x="2167590" y="234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6" name="平行四边形 185">
                  <a:extLst>
                    <a:ext uri="{FF2B5EF4-FFF2-40B4-BE49-F238E27FC236}">
                      <a16:creationId xmlns:a16="http://schemas.microsoft.com/office/drawing/2014/main" id="{571C1BBE-04F2-4D90-8E0E-CAFACDD2A4EC}"/>
                    </a:ext>
                  </a:extLst>
                </p:cNvPr>
                <p:cNvSpPr/>
                <p:nvPr/>
              </p:nvSpPr>
              <p:spPr>
                <a:xfrm rot="13454279">
                  <a:off x="2167590" y="2251487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7" name="平行四边形 186">
                  <a:extLst>
                    <a:ext uri="{FF2B5EF4-FFF2-40B4-BE49-F238E27FC236}">
                      <a16:creationId xmlns:a16="http://schemas.microsoft.com/office/drawing/2014/main" id="{5CCA74DD-FBC2-4B90-8DF7-B77DBA8E7329}"/>
                    </a:ext>
                  </a:extLst>
                </p:cNvPr>
                <p:cNvSpPr/>
                <p:nvPr/>
              </p:nvSpPr>
              <p:spPr>
                <a:xfrm rot="13454279">
                  <a:off x="2167590" y="216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B4BA3409-3C07-4BAE-8F6D-0CD67C1CB1BE}"/>
                </a:ext>
              </a:extLst>
            </p:cNvPr>
            <p:cNvSpPr txBox="1"/>
            <p:nvPr/>
          </p:nvSpPr>
          <p:spPr>
            <a:xfrm>
              <a:off x="1211124" y="4787081"/>
              <a:ext cx="387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n-ea"/>
                  <a:ea typeface="+mn-ea"/>
                </a:rPr>
                <a:t>S</a:t>
              </a:r>
              <a:endParaRPr lang="zh-CN" altLang="en-US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E94B5EDE-F551-42C3-8296-8C6EE3512D00}"/>
              </a:ext>
            </a:extLst>
          </p:cNvPr>
          <p:cNvGrpSpPr/>
          <p:nvPr/>
        </p:nvGrpSpPr>
        <p:grpSpPr>
          <a:xfrm>
            <a:off x="7378303" y="6794924"/>
            <a:ext cx="1382140" cy="2285895"/>
            <a:chOff x="5613373" y="2829961"/>
            <a:chExt cx="1382140" cy="2285895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9B07658A-BF3A-4766-98E4-9AA76A7EA2DF}"/>
                </a:ext>
              </a:extLst>
            </p:cNvPr>
            <p:cNvGrpSpPr/>
            <p:nvPr/>
          </p:nvGrpSpPr>
          <p:grpSpPr>
            <a:xfrm>
              <a:off x="5992366" y="2829961"/>
              <a:ext cx="360000" cy="1471542"/>
              <a:chOff x="6321287" y="2609158"/>
              <a:chExt cx="360000" cy="1471542"/>
            </a:xfrm>
          </p:grpSpPr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60BC0CF-D8A5-4334-B741-12881EA501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260915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AD8FF88F-53CB-491F-8535-5ABCD6B24E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297967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57CC0F74-44F3-48AA-848B-2475D9397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372070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D319DAD-4C2D-4715-B2C4-362F63D7AB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3350186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CBEC2088-194B-463A-90FC-00B2733DCFB8}"/>
                </a:ext>
              </a:extLst>
            </p:cNvPr>
            <p:cNvSpPr txBox="1"/>
            <p:nvPr/>
          </p:nvSpPr>
          <p:spPr>
            <a:xfrm>
              <a:off x="5613373" y="4715746"/>
              <a:ext cx="1382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特征向量</a:t>
              </a: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20F8EE55-50D7-4B87-84AC-1BB4D695A202}"/>
              </a:ext>
            </a:extLst>
          </p:cNvPr>
          <p:cNvGrpSpPr/>
          <p:nvPr/>
        </p:nvGrpSpPr>
        <p:grpSpPr>
          <a:xfrm>
            <a:off x="12170195" y="7274968"/>
            <a:ext cx="1974251" cy="1991693"/>
            <a:chOff x="11169573" y="7269932"/>
            <a:chExt cx="1974251" cy="1991693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754FE507-DC65-4123-907C-FFD8E3C70393}"/>
                </a:ext>
              </a:extLst>
            </p:cNvPr>
            <p:cNvGrpSpPr/>
            <p:nvPr/>
          </p:nvGrpSpPr>
          <p:grpSpPr>
            <a:xfrm>
              <a:off x="11169573" y="7275268"/>
              <a:ext cx="1974251" cy="1986357"/>
              <a:chOff x="9924291" y="3340122"/>
              <a:chExt cx="1974251" cy="1986357"/>
            </a:xfrm>
          </p:grpSpPr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7E6E4058-D215-4DA2-AD85-7CDFE4D6B0D0}"/>
                  </a:ext>
                </a:extLst>
              </p:cNvPr>
              <p:cNvSpPr txBox="1"/>
              <p:nvPr/>
            </p:nvSpPr>
            <p:spPr>
              <a:xfrm>
                <a:off x="9924291" y="4618593"/>
                <a:ext cx="19742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+mn-ea"/>
                    <a:ea typeface="+mn-ea"/>
                  </a:rPr>
                  <a:t>价值网络与</a:t>
                </a:r>
                <a:endParaRPr lang="en-US" altLang="zh-CN" sz="2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+mn-ea"/>
                    <a:ea typeface="+mn-ea"/>
                  </a:rPr>
                  <a:t>策略网络</a:t>
                </a: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7986072-1974-43F5-99A5-87739FFF5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26284" y="3340122"/>
                <a:ext cx="602397" cy="5825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09472B1B-E512-4A28-93A3-5CC5193527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73878" y="7269932"/>
              <a:ext cx="602397" cy="5825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2881" y="1573814"/>
            <a:ext cx="15409712" cy="310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和人类下棋类似，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AlphaGo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在做决策前，需要</a:t>
            </a:r>
            <a:r>
              <a:rPr lang="zh-CN" altLang="en-US" sz="2793" dirty="0">
                <a:solidFill>
                  <a:srgbClr val="FF0000"/>
                </a:solidFill>
                <a:latin typeface="+mn-ea"/>
                <a:ea typeface="+mn-ea"/>
                <a:cs typeface="仿宋" panose="02010609060101010101" charset="-122"/>
              </a:rPr>
              <a:t>在“大脑里”做预判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，确保几步以后很可能会占优势。如果只根据当前格局做判断，不往前看，是很难获胜的。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AlphaGo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下棋非常“暴力”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: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每走一步棋之前，它先在“脑海里”模拟几千几万局， 它可以预知它每一种动作带来的后果，对手最有可能做出的反应都在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AlphaGo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的算计之内。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建树过程可以被分成四步。Selection，Expansion，Simulation，Back Propagation。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3772" y="8902607"/>
            <a:ext cx="3411822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3" dirty="0">
                <a:solidFill>
                  <a:schemeClr val="bg1"/>
                </a:solidFill>
              </a:rPr>
              <a:t>蒙特卡洛树流程图</a:t>
            </a:r>
          </a:p>
        </p:txBody>
      </p:sp>
      <p:pic>
        <p:nvPicPr>
          <p:cNvPr id="1026" name="Picture 2" descr="https://img-blog.csdnimg.cn/img_convert/58b4772531bd4659e38ee8f033be2214.jpeg">
            <a:extLst>
              <a:ext uri="{FF2B5EF4-FFF2-40B4-BE49-F238E27FC236}">
                <a16:creationId xmlns:a16="http://schemas.microsoft.com/office/drawing/2014/main" id="{CF94D836-DD3D-4BAB-A3A0-369F70DF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5" y="4901073"/>
            <a:ext cx="106203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8352970-1869-4E06-AFFB-87BEB00B452A}"/>
              </a:ext>
            </a:extLst>
          </p:cNvPr>
          <p:cNvGrpSpPr/>
          <p:nvPr/>
        </p:nvGrpSpPr>
        <p:grpSpPr>
          <a:xfrm>
            <a:off x="574849" y="1798277"/>
            <a:ext cx="4968552" cy="2621830"/>
            <a:chOff x="531968" y="1798277"/>
            <a:chExt cx="4968552" cy="262183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E92A4B-7102-4E45-851B-9FBA470FD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1" r="8139" b="34758"/>
            <a:stretch/>
          </p:blipFill>
          <p:spPr>
            <a:xfrm>
              <a:off x="531968" y="2403004"/>
              <a:ext cx="4968552" cy="201710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73F943-AD05-4FB1-9244-2DDA25E4F15A}"/>
                </a:ext>
              </a:extLst>
            </p:cNvPr>
            <p:cNvSpPr txBox="1"/>
            <p:nvPr/>
          </p:nvSpPr>
          <p:spPr>
            <a:xfrm>
              <a:off x="1952512" y="1798277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Selection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EA182D-EBE7-4D81-A89F-A3F81362D536}"/>
              </a:ext>
            </a:extLst>
          </p:cNvPr>
          <p:cNvGrpSpPr/>
          <p:nvPr/>
        </p:nvGrpSpPr>
        <p:grpSpPr>
          <a:xfrm>
            <a:off x="568508" y="4863306"/>
            <a:ext cx="4974893" cy="3820230"/>
            <a:chOff x="509182" y="4863306"/>
            <a:chExt cx="4974893" cy="38202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C2FAF6-0682-42E2-9DF7-9A7ABD82C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3" r="10864" b="59450"/>
            <a:stretch/>
          </p:blipFill>
          <p:spPr>
            <a:xfrm>
              <a:off x="509182" y="5579988"/>
              <a:ext cx="4974893" cy="310354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98D43BF-6A4C-474D-AEC2-43773D4990B1}"/>
                </a:ext>
              </a:extLst>
            </p:cNvPr>
            <p:cNvSpPr txBox="1"/>
            <p:nvPr/>
          </p:nvSpPr>
          <p:spPr>
            <a:xfrm>
              <a:off x="1952511" y="4863306"/>
              <a:ext cx="2222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Expansion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951088-C99F-44E4-9F19-8899683407C9}"/>
              </a:ext>
            </a:extLst>
          </p:cNvPr>
          <p:cNvGrpSpPr/>
          <p:nvPr/>
        </p:nvGrpSpPr>
        <p:grpSpPr>
          <a:xfrm>
            <a:off x="6693426" y="1691556"/>
            <a:ext cx="3962543" cy="7318113"/>
            <a:chOff x="7100693" y="1691556"/>
            <a:chExt cx="3962543" cy="7318113"/>
          </a:xfrm>
        </p:grpSpPr>
        <p:pic>
          <p:nvPicPr>
            <p:cNvPr id="2050" name="Picture 2" descr="https://img-blog.csdnimg.cn/fe894103d24c42bcb4cefec9ccb15205.png">
              <a:extLst>
                <a:ext uri="{FF2B5EF4-FFF2-40B4-BE49-F238E27FC236}">
                  <a16:creationId xmlns:a16="http://schemas.microsoft.com/office/drawing/2014/main" id="{73EC98B9-08B4-47E8-A767-48109B4362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2"/>
            <a:stretch/>
          </p:blipFill>
          <p:spPr bwMode="auto">
            <a:xfrm>
              <a:off x="7100693" y="2403004"/>
              <a:ext cx="3962543" cy="660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8B10AB-FF00-4944-9FBE-35FE0867B965}"/>
                </a:ext>
              </a:extLst>
            </p:cNvPr>
            <p:cNvSpPr txBox="1"/>
            <p:nvPr/>
          </p:nvSpPr>
          <p:spPr>
            <a:xfrm>
              <a:off x="7857828" y="1691556"/>
              <a:ext cx="24482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Simulation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0A4897F-EC91-4686-A770-721211BDBDDC}"/>
              </a:ext>
            </a:extLst>
          </p:cNvPr>
          <p:cNvGrpSpPr/>
          <p:nvPr/>
        </p:nvGrpSpPr>
        <p:grpSpPr>
          <a:xfrm>
            <a:off x="11636623" y="2136343"/>
            <a:ext cx="4924002" cy="6220268"/>
            <a:chOff x="11601729" y="2136343"/>
            <a:chExt cx="4924002" cy="6220268"/>
          </a:xfrm>
        </p:grpSpPr>
        <p:pic>
          <p:nvPicPr>
            <p:cNvPr id="2052" name="Picture 4" descr="https://img-blog.csdnimg.cn/7fed706e0cbb42a6bf2fba239c0c90bd.png">
              <a:extLst>
                <a:ext uri="{FF2B5EF4-FFF2-40B4-BE49-F238E27FC236}">
                  <a16:creationId xmlns:a16="http://schemas.microsoft.com/office/drawing/2014/main" id="{8A30FC42-37C1-43BA-8207-732FE39FA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47"/>
            <a:stretch/>
          </p:blipFill>
          <p:spPr bwMode="auto">
            <a:xfrm>
              <a:off x="11601729" y="2803364"/>
              <a:ext cx="4924002" cy="5553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9FC2E8-A683-418E-9964-816F190514A7}"/>
                </a:ext>
              </a:extLst>
            </p:cNvPr>
            <p:cNvSpPr txBox="1"/>
            <p:nvPr/>
          </p:nvSpPr>
          <p:spPr>
            <a:xfrm>
              <a:off x="12220661" y="2136343"/>
              <a:ext cx="368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n-ea"/>
                  <a:cs typeface="仿宋" panose="02010609060101010101" charset="-122"/>
                </a:rPr>
                <a:t>Back Propagation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C3C67CF-0A7C-458F-8339-7E6BEB499AA6}"/>
              </a:ext>
            </a:extLst>
          </p:cNvPr>
          <p:cNvSpPr/>
          <p:nvPr/>
        </p:nvSpPr>
        <p:spPr bwMode="auto">
          <a:xfrm rot="5400000">
            <a:off x="2785301" y="4535002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A22A903-FDBB-4B54-86AE-6D672103A804}"/>
              </a:ext>
            </a:extLst>
          </p:cNvPr>
          <p:cNvSpPr/>
          <p:nvPr/>
        </p:nvSpPr>
        <p:spPr bwMode="auto">
          <a:xfrm>
            <a:off x="5864207" y="5051654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7D5D81F-A558-43BC-A200-6F871190C456}"/>
              </a:ext>
            </a:extLst>
          </p:cNvPr>
          <p:cNvSpPr/>
          <p:nvPr/>
        </p:nvSpPr>
        <p:spPr bwMode="auto">
          <a:xfrm>
            <a:off x="10892089" y="5150552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D83543-B7D9-4E5A-8E56-DDF120255099}"/>
                  </a:ext>
                </a:extLst>
              </p:cNvPr>
              <p:cNvSpPr/>
              <p:nvPr/>
            </p:nvSpPr>
            <p:spPr>
              <a:xfrm>
                <a:off x="286817" y="8791742"/>
                <a:ext cx="9894887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𝑆𝐶𝑂𝑅𝐸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 =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𝜂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∗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𝛱</m:t>
                    </m:r>
                  </m:oMath>
                </a14:m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400" i="1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a|s</a:t>
                </a:r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D83543-B7D9-4E5A-8E56-DDF120255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7" y="8791742"/>
                <a:ext cx="9894887" cy="634213"/>
              </a:xfrm>
              <a:prstGeom prst="rect">
                <a:avLst/>
              </a:prstGeom>
              <a:blipFill>
                <a:blip r:embed="rId7"/>
                <a:stretch>
                  <a:fillRect t="-962"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C549C2E-3ADD-4735-AD33-910535272D05}"/>
                  </a:ext>
                </a:extLst>
              </p:cNvPr>
              <p:cNvSpPr/>
              <p:nvPr/>
            </p:nvSpPr>
            <p:spPr>
              <a:xfrm>
                <a:off x="11400502" y="8356611"/>
                <a:ext cx="9894887" cy="1113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+|</m:t>
                        </m:r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  <m:r>
                          <a:rPr lang="zh-CN" alt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）</m:t>
                        </m:r>
                      </m:num>
                      <m:den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4000" i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C549C2E-3ADD-4735-AD33-910535272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502" y="8356611"/>
                <a:ext cx="9894887" cy="1113766"/>
              </a:xfrm>
              <a:prstGeom prst="rect">
                <a:avLst/>
              </a:prstGeom>
              <a:blipFill>
                <a:blip r:embed="rId8"/>
                <a:stretch>
                  <a:fillRect l="-2157" b="-10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8F62C76-882D-4808-9853-303067C4D3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4334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MTNjZGY0NmE2Yjg2ZGIwNThjNWU4NmFjNzA5OGVlZjYifQ==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607</Words>
  <Application>Microsoft Office PowerPoint</Application>
  <PresentationFormat>自定义</PresentationFormat>
  <Paragraphs>91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Helvetica Light</vt:lpstr>
      <vt:lpstr>Lato</vt:lpstr>
      <vt:lpstr>仿宋</vt:lpstr>
      <vt:lpstr>仿宋_GB2312</vt:lpstr>
      <vt:lpstr>思源黑体 CN Light</vt:lpstr>
      <vt:lpstr>宋体</vt:lpstr>
      <vt:lpstr>微软雅黑</vt:lpstr>
      <vt:lpstr>Arial</vt:lpstr>
      <vt:lpstr>Calibri</vt:lpstr>
      <vt:lpstr>Cambria Math</vt:lpstr>
      <vt:lpstr>Garamond</vt:lpstr>
      <vt:lpstr>Wingdings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PPT模板大师</dc:title>
  <dc:subject>http://58918.taobao.com</dc:subject>
  <dc:creator>PPT模板大师;大侠素材铺</dc:creator>
  <cp:keywords>PPT模板大师</cp:keywords>
  <dc:description>PPT模板大师</dc:description>
  <cp:lastModifiedBy>ASUS</cp:lastModifiedBy>
  <cp:revision>1316</cp:revision>
  <dcterms:created xsi:type="dcterms:W3CDTF">2013-01-25T01:44:00Z</dcterms:created>
  <dcterms:modified xsi:type="dcterms:W3CDTF">2023-06-26T16:31:52Z</dcterms:modified>
  <cp:category>http://58918.taobao.com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77D2804708274505988D30DC68379EA7</vt:lpwstr>
  </property>
</Properties>
</file>